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6" r:id="rId15"/>
    <p:sldId id="257" r:id="rId16"/>
    <p:sldId id="258" r:id="rId17"/>
    <p:sldId id="259" r:id="rId18"/>
    <p:sldId id="260" r:id="rId19"/>
    <p:sldId id="286" r:id="rId20"/>
    <p:sldId id="287" r:id="rId21"/>
    <p:sldId id="275" r:id="rId22"/>
    <p:sldId id="285" r:id="rId23"/>
    <p:sldId id="276" r:id="rId24"/>
    <p:sldId id="277" r:id="rId25"/>
    <p:sldId id="281" r:id="rId26"/>
    <p:sldId id="282" r:id="rId27"/>
    <p:sldId id="288" r:id="rId28"/>
    <p:sldId id="289" r:id="rId29"/>
    <p:sldId id="290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4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3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7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2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121DE-94B2-4117-B949-0C546A21EB61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F26A9-D46A-434F-99C1-92C49EE7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4" Type="http://schemas.openxmlformats.org/officeDocument/2006/relationships/audio" Target="../media/media5.mp3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4" Type="http://schemas.openxmlformats.org/officeDocument/2006/relationships/audio" Target="../media/media8.mp3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1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5" Type="http://schemas.microsoft.com/office/2007/relationships/media" Target="../media/media13.mp3"/><Relationship Id="rId4" Type="http://schemas.openxmlformats.org/officeDocument/2006/relationships/audio" Target="../media/media12.mp3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1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5" Type="http://schemas.microsoft.com/office/2007/relationships/media" Target="../media/media16.mp3"/><Relationship Id="rId4" Type="http://schemas.openxmlformats.org/officeDocument/2006/relationships/audio" Target="../media/media15.mp3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6539" cy="640169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618508" y="1944687"/>
            <a:ext cx="7398328" cy="20643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KANJI NHẬP MÔN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73" y="0"/>
            <a:ext cx="6331527" cy="30618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4945" y="5347855"/>
            <a:ext cx="662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280095" y="5347855"/>
            <a:ext cx="502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Kan</a:t>
            </a:r>
            <a:r>
              <a:rPr lang="en-US" dirty="0"/>
              <a:t> = HÁN, </a:t>
            </a:r>
            <a:r>
              <a:rPr lang="en-US" dirty="0" err="1"/>
              <a:t>ji</a:t>
            </a:r>
            <a:r>
              <a:rPr lang="en-US" dirty="0"/>
              <a:t> =  </a:t>
            </a:r>
            <a:r>
              <a:rPr lang="en-US" dirty="0" err="1"/>
              <a:t>Tự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691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4218" y="167875"/>
            <a:ext cx="896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VIẾT PHẦN GIỮA TRƯỚC ĐỐI VỚI CÁC CHỮ ĐỐI XỨNG</a:t>
            </a:r>
            <a:endParaRPr lang="vi-VN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176271" y="121186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5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4218" y="1513355"/>
            <a:ext cx="8714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CÁC NÉT DỌC BÊN TRÁI ĐƯỢC VIẾT TRƯỚC CÁC NÉT BAO QUANH BÊN NGOÀI</a:t>
            </a:r>
            <a:endParaRPr lang="vi-VN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176272" y="1466666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6</a:t>
            </a:r>
          </a:p>
        </p:txBody>
      </p:sp>
      <p:sp>
        <p:nvSpPr>
          <p:cNvPr id="8" name="Rectangle 7"/>
          <p:cNvSpPr/>
          <p:nvPr/>
        </p:nvSpPr>
        <p:spPr>
          <a:xfrm>
            <a:off x="2754218" y="3037717"/>
            <a:ext cx="8967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PHẦN BAO QUANH VIẾT TRƯỚC, NÉT DƯỚI ĐÁY ĐƯỢC VIẾT SAU CÙNG</a:t>
            </a:r>
            <a:endParaRPr lang="vi-VN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76271" y="2991028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7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54218" y="4752529"/>
            <a:ext cx="8086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CÁC NÉT KÈM THEO ĐƯỢC VIẾT SAU CÙNG</a:t>
            </a:r>
            <a:endParaRPr lang="vi-VN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176271" y="4705840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8</a:t>
            </a:r>
          </a:p>
        </p:txBody>
      </p:sp>
    </p:spTree>
    <p:extLst>
      <p:ext uri="{BB962C8B-B14F-4D97-AF65-F5344CB8AC3E}">
        <p14:creationId xmlns:p14="http://schemas.microsoft.com/office/powerpoint/2010/main" val="48132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0" y="365123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 </a:t>
            </a:r>
            <a:r>
              <a:rPr lang="en-US" sz="6000" b="1" dirty="0" err="1"/>
              <a:t>Bộ</a:t>
            </a:r>
            <a:r>
              <a:rPr lang="en-US" sz="6000" b="1" dirty="0"/>
              <a:t> </a:t>
            </a:r>
            <a:r>
              <a:rPr lang="en-US" sz="6000" b="1" dirty="0" err="1"/>
              <a:t>thủ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214 </a:t>
            </a:r>
            <a:r>
              <a:rPr lang="en-US" sz="3200" dirty="0" err="1"/>
              <a:t>bộ</a:t>
            </a:r>
            <a:r>
              <a:rPr lang="en-US" sz="3200" dirty="0"/>
              <a:t>. </a:t>
            </a:r>
          </a:p>
          <a:p>
            <a:r>
              <a:rPr lang="en-US" sz="3200" dirty="0" err="1"/>
              <a:t>Biểu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trọn</a:t>
            </a:r>
            <a:r>
              <a:rPr lang="en-US" sz="3200" dirty="0"/>
              <a:t> </a:t>
            </a:r>
            <a:r>
              <a:rPr lang="en-US" sz="3200" dirty="0" err="1"/>
              <a:t>vẹn</a:t>
            </a:r>
            <a:r>
              <a:rPr lang="en-US" sz="3200" dirty="0"/>
              <a:t> </a:t>
            </a:r>
            <a:r>
              <a:rPr lang="en-US" sz="3200" dirty="0" err="1"/>
              <a:t>hoặc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phần</a:t>
            </a:r>
            <a:r>
              <a:rPr lang="en-US" sz="3200" dirty="0"/>
              <a:t> ý </a:t>
            </a:r>
            <a:r>
              <a:rPr lang="en-US" sz="3200" dirty="0" err="1"/>
              <a:t>nghĩa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nó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. </a:t>
            </a:r>
          </a:p>
          <a:p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diễn</a:t>
            </a:r>
            <a:r>
              <a:rPr lang="en-US" sz="3200" dirty="0"/>
              <a:t> </a:t>
            </a:r>
            <a:r>
              <a:rPr lang="en-US" sz="3200" dirty="0" err="1"/>
              <a:t>nghĩa</a:t>
            </a:r>
            <a:r>
              <a:rPr lang="en-US" sz="3200" dirty="0"/>
              <a:t> =&gt; </a:t>
            </a:r>
            <a:r>
              <a:rPr lang="en-US" sz="3200" dirty="0" err="1"/>
              <a:t>ấn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ghi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</a:p>
          <a:p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trọn</a:t>
            </a:r>
            <a:r>
              <a:rPr lang="en-US" sz="3200" dirty="0"/>
              <a:t> </a:t>
            </a:r>
            <a:r>
              <a:rPr lang="en-US" sz="3200" dirty="0" err="1"/>
              <a:t>vẹn</a:t>
            </a:r>
            <a:r>
              <a:rPr lang="en-US" sz="3200" dirty="0"/>
              <a:t> </a:t>
            </a:r>
            <a:r>
              <a:rPr lang="en-US" sz="3200" dirty="0" err="1"/>
              <a:t>hoặc</a:t>
            </a:r>
            <a:r>
              <a:rPr lang="en-US" sz="3200" dirty="0"/>
              <a:t> </a:t>
            </a:r>
            <a:r>
              <a:rPr lang="en-US" sz="3200" dirty="0" err="1"/>
              <a:t>phiên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200" dirty="0" err="1"/>
              <a:t>thu</a:t>
            </a:r>
            <a:r>
              <a:rPr lang="en-US" sz="3200" dirty="0"/>
              <a:t> </a:t>
            </a:r>
            <a:r>
              <a:rPr lang="en-US" sz="3200" dirty="0" err="1"/>
              <a:t>gọn</a:t>
            </a:r>
            <a:r>
              <a:rPr lang="en-US" sz="3200" dirty="0"/>
              <a:t>( </a:t>
            </a:r>
            <a:r>
              <a:rPr lang="en-US" sz="3200" dirty="0" err="1"/>
              <a:t>biến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)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 </a:t>
            </a:r>
            <a:r>
              <a:rPr lang="ja-JP" altLang="en-US" sz="3200" b="1" dirty="0"/>
              <a:t>水  </a:t>
            </a:r>
            <a:r>
              <a:rPr lang="en-US" altLang="ja-JP" sz="3200" b="1" dirty="0" err="1"/>
              <a:t>và</a:t>
            </a:r>
            <a:r>
              <a:rPr lang="en-US" altLang="ja-JP" sz="3200" b="1" dirty="0"/>
              <a:t> </a:t>
            </a:r>
            <a:r>
              <a:rPr lang="ja-JP" altLang="en-US" sz="3200" b="1" dirty="0"/>
              <a:t>氵 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thủy</a:t>
            </a:r>
            <a:r>
              <a:rPr lang="en-US" altLang="ja-JP" sz="3200" b="1" dirty="0"/>
              <a:t>), </a:t>
            </a:r>
            <a:r>
              <a:rPr lang="ja-JP" altLang="en-US" sz="3200" b="1" dirty="0"/>
              <a:t>火  </a:t>
            </a:r>
            <a:r>
              <a:rPr lang="en-US" altLang="ja-JP" sz="3200" b="1" dirty="0" err="1"/>
              <a:t>và</a:t>
            </a:r>
            <a:r>
              <a:rPr lang="en-US" altLang="ja-JP" sz="3200" b="1" dirty="0"/>
              <a:t> </a:t>
            </a:r>
            <a:r>
              <a:rPr lang="ja-JP" altLang="en-US" sz="3200" b="1" dirty="0"/>
              <a:t>灬</a:t>
            </a:r>
            <a:r>
              <a:rPr lang="en-US" altLang="ja-JP" sz="3200" b="1" dirty="0"/>
              <a:t>( </a:t>
            </a:r>
            <a:r>
              <a:rPr lang="en-US" altLang="ja-JP" sz="3200" b="1" dirty="0" err="1"/>
              <a:t>hỏa</a:t>
            </a:r>
            <a:r>
              <a:rPr lang="en-US" altLang="ja-JP" sz="3200" b="1" dirty="0"/>
              <a:t>) ,  </a:t>
            </a:r>
            <a:r>
              <a:rPr lang="ja-JP" altLang="en-US" sz="3200" b="1" dirty="0"/>
              <a:t>刀</a:t>
            </a:r>
            <a:r>
              <a:rPr lang="en-US" altLang="ja-JP" sz="3200" b="1" dirty="0"/>
              <a:t> </a:t>
            </a:r>
            <a:r>
              <a:rPr lang="en-US" altLang="ja-JP" sz="3200" b="1" dirty="0" err="1"/>
              <a:t>và</a:t>
            </a:r>
            <a:r>
              <a:rPr lang="en-US" altLang="ja-JP" sz="3200" b="1" dirty="0"/>
              <a:t> </a:t>
            </a:r>
            <a:r>
              <a:rPr lang="ja-JP" altLang="en-US" sz="3200" b="1" dirty="0"/>
              <a:t>刂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đao</a:t>
            </a:r>
            <a:r>
              <a:rPr lang="en-US" altLang="ja-JP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  </a:t>
            </a:r>
            <a:r>
              <a:rPr lang="en-US" sz="3200" dirty="0"/>
              <a:t>17 </a:t>
            </a:r>
            <a:r>
              <a:rPr lang="en-US" sz="3200" dirty="0" err="1"/>
              <a:t>nhóm</a:t>
            </a:r>
            <a:r>
              <a:rPr lang="en-US" sz="3200" dirty="0"/>
              <a:t> </a:t>
            </a:r>
            <a:r>
              <a:rPr lang="en-US" sz="3200" dirty="0" err="1"/>
              <a:t>tương</a:t>
            </a:r>
            <a:r>
              <a:rPr lang="en-US" sz="3200" dirty="0"/>
              <a:t> </a:t>
            </a:r>
            <a:r>
              <a:rPr lang="en-US" sz="3200" dirty="0" err="1"/>
              <a:t>đương</a:t>
            </a:r>
            <a:r>
              <a:rPr lang="en-US" sz="3200" dirty="0"/>
              <a:t> 17 </a:t>
            </a:r>
            <a:r>
              <a:rPr lang="en-US" sz="3200" dirty="0" err="1"/>
              <a:t>nét</a:t>
            </a:r>
            <a:r>
              <a:rPr lang="en-US" sz="32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62" y="576847"/>
            <a:ext cx="890138" cy="902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4" y="1736658"/>
            <a:ext cx="540831" cy="59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5" y="2332146"/>
            <a:ext cx="547020" cy="588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4" y="3297347"/>
            <a:ext cx="529120" cy="569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5" y="5550318"/>
            <a:ext cx="504710" cy="543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3" y="4037325"/>
            <a:ext cx="517411" cy="56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3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Bộ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FF0000"/>
                </a:solidFill>
              </a:rPr>
              <a:t>Nguyệt</a:t>
            </a:r>
            <a:r>
              <a:rPr lang="en-US" sz="6000" dirty="0"/>
              <a:t>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75" y="2605089"/>
            <a:ext cx="3550026" cy="210861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21" y="2183133"/>
            <a:ext cx="3229554" cy="252424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12" y="2305079"/>
            <a:ext cx="3760742" cy="2038322"/>
          </a:xfrm>
          <a:prstGeom prst="rect">
            <a:avLst/>
          </a:prstGeom>
        </p:spPr>
      </p:pic>
      <p:sp>
        <p:nvSpPr>
          <p:cNvPr id="3" name="Flowchart: Connector 2"/>
          <p:cNvSpPr/>
          <p:nvPr/>
        </p:nvSpPr>
        <p:spPr>
          <a:xfrm>
            <a:off x="5194300" y="2832100"/>
            <a:ext cx="1181100" cy="2249903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2082800" y="2616200"/>
            <a:ext cx="1181100" cy="2249903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9342833" y="2326626"/>
            <a:ext cx="1181100" cy="2249903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3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Bộ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FF0000"/>
                </a:solidFill>
              </a:rPr>
              <a:t>Thủy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5171"/>
            <a:ext cx="4572638" cy="2838846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92" y="2191329"/>
            <a:ext cx="4058216" cy="2962688"/>
          </a:xfrm>
          <a:prstGeom prst="rect">
            <a:avLst/>
          </a:prstGeom>
        </p:spPr>
      </p:pic>
      <p:pic>
        <p:nvPicPr>
          <p:cNvPr id="7" name="Content Placeholder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70" y="2671767"/>
            <a:ext cx="3693925" cy="2482250"/>
          </a:xfrm>
          <a:prstGeom prst="rect">
            <a:avLst/>
          </a:prstGeom>
        </p:spPr>
      </p:pic>
      <p:sp>
        <p:nvSpPr>
          <p:cNvPr id="3" name="Flowchart: Connector 2"/>
          <p:cNvSpPr/>
          <p:nvPr/>
        </p:nvSpPr>
        <p:spPr>
          <a:xfrm>
            <a:off x="949805" y="3213100"/>
            <a:ext cx="2387600" cy="2247900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532773" y="3672673"/>
            <a:ext cx="2387600" cy="2247900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7081454" y="2548723"/>
            <a:ext cx="2387600" cy="2247900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8" y="617984"/>
            <a:ext cx="1810003" cy="18100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38158" y="61540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23766" y="617984"/>
            <a:ext cx="2061655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4634" y="3936172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20241" y="3947720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4634" y="490097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20241" y="4900972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85421" y="4900972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2328" y="5879396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37935" y="5879396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85421" y="5879396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TUỔI </a:t>
            </a:r>
          </a:p>
        </p:txBody>
      </p:sp>
    </p:spTree>
    <p:extLst>
      <p:ext uri="{BB962C8B-B14F-4D97-AF65-F5344CB8AC3E}">
        <p14:creationId xmlns:p14="http://schemas.microsoft.com/office/powerpoint/2010/main" val="71236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78792" y="50191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52175" y="497430"/>
            <a:ext cx="2286517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NHỊ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05813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4069679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2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02293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502293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502293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496276"/>
            <a:ext cx="1819529" cy="1829055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TUỔI </a:t>
            </a:r>
          </a:p>
        </p:txBody>
      </p:sp>
    </p:spTree>
    <p:extLst>
      <p:ext uri="{BB962C8B-B14F-4D97-AF65-F5344CB8AC3E}">
        <p14:creationId xmlns:p14="http://schemas.microsoft.com/office/powerpoint/2010/main" val="14325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5077" y="1947552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60685" y="1950132"/>
            <a:ext cx="226117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031813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4043361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9661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499661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499661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" y="978355"/>
            <a:ext cx="1838582" cy="1838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89" y="1006518"/>
            <a:ext cx="2571459" cy="859483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5492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5492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5492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TUỔI </a:t>
            </a:r>
          </a:p>
        </p:txBody>
      </p:sp>
    </p:spTree>
    <p:extLst>
      <p:ext uri="{BB962C8B-B14F-4D97-AF65-F5344CB8AC3E}">
        <p14:creationId xmlns:p14="http://schemas.microsoft.com/office/powerpoint/2010/main" val="5327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96085" y="1648885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81693" y="1651465"/>
            <a:ext cx="2271687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TỨ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-17694" y="403627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7913" y="4047823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17694" y="500107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67913" y="500107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し／よん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33093" y="500107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4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875"/>
            <a:ext cx="1994462" cy="1984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62" y="516875"/>
            <a:ext cx="5440048" cy="1063991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5492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5492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5492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TUỔI </a:t>
            </a:r>
          </a:p>
        </p:txBody>
      </p:sp>
    </p:spTree>
    <p:extLst>
      <p:ext uri="{BB962C8B-B14F-4D97-AF65-F5344CB8AC3E}">
        <p14:creationId xmlns:p14="http://schemas.microsoft.com/office/powerpoint/2010/main" val="17648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694" y="408076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7913" y="4092309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5</a:t>
            </a:r>
          </a:p>
        </p:txBody>
      </p:sp>
      <p:sp>
        <p:nvSpPr>
          <p:cNvPr id="8" name="Rectangle 7"/>
          <p:cNvSpPr/>
          <p:nvPr/>
        </p:nvSpPr>
        <p:spPr>
          <a:xfrm>
            <a:off x="-17694" y="504556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67913" y="504556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33093" y="504556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5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2" y="562882"/>
            <a:ext cx="1810003" cy="184810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035269" y="152516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0877" y="1527741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NGŨ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65" y="551335"/>
            <a:ext cx="3679063" cy="908411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996805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85607" y="599680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33093" y="599680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TUỔI </a:t>
            </a:r>
          </a:p>
        </p:txBody>
      </p:sp>
    </p:spTree>
    <p:extLst>
      <p:ext uri="{BB962C8B-B14F-4D97-AF65-F5344CB8AC3E}">
        <p14:creationId xmlns:p14="http://schemas.microsoft.com/office/powerpoint/2010/main" val="75012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15800" y="1330236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01408" y="1332816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THẬP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7014" y="3876573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12621" y="3888121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7014" y="4841373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十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12621" y="484137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77801" y="484137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24"/>
            <a:ext cx="1795458" cy="165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63" y="522465"/>
            <a:ext cx="1651612" cy="726220"/>
          </a:xfrm>
          <a:prstGeom prst="rect">
            <a:avLst/>
          </a:prstGeom>
        </p:spPr>
      </p:pic>
      <p:sp>
        <p:nvSpPr>
          <p:cNvPr id="11" name="Round Same Side Corner Rectangle 10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2328" y="5799683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十才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77935" y="579968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じゅっさい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343115" y="579968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TUỔI </a:t>
            </a:r>
          </a:p>
        </p:txBody>
      </p:sp>
    </p:spTree>
    <p:extLst>
      <p:ext uri="{BB962C8B-B14F-4D97-AF65-F5344CB8AC3E}">
        <p14:creationId xmlns:p14="http://schemas.microsoft.com/office/powerpoint/2010/main" val="2472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2 : SỰ KHÁC BIỆT CỦA 1 KANJI VÀ 1 KANA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4980" y="1558212"/>
            <a:ext cx="45719" cy="45253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07143" y="1075925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あ</a:t>
            </a: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65396" y="3573772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NGHĨA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23582" r="2664" b="25556"/>
          <a:stretch/>
        </p:blipFill>
        <p:spPr>
          <a:xfrm>
            <a:off x="2061830" y="1558359"/>
            <a:ext cx="2519419" cy="13555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0867" y="1075925"/>
            <a:ext cx="22759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8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山</a:t>
            </a:r>
            <a:endParaRPr lang="en-US" sz="13800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5395" y="4362282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CÁCH ĐỌC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65395" y="5170246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CÁCH VIẾT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65394" y="5978210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HÁN VIỆT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31176" y="3450684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NGHĨA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31175" y="4239194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CÁCH ĐỌC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31175" y="5047158"/>
            <a:ext cx="1588759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CÁCH VIẾT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36851" y="5855122"/>
            <a:ext cx="2199275" cy="6716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HÁN – VIỆT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68" y="5170246"/>
            <a:ext cx="1781187" cy="5994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53702" y="3573772"/>
            <a:ext cx="206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NÚI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09568" y="4405722"/>
            <a:ext cx="2970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やま、さん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836368" y="6036938"/>
            <a:ext cx="2970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SƠN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49800" y="3448894"/>
            <a:ext cx="206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CHƯA CÓ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9933" y="4258648"/>
            <a:ext cx="206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A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19" y="5098263"/>
            <a:ext cx="3242152" cy="56662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47537" y="5898562"/>
            <a:ext cx="206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KHÔNG CÓ</a:t>
            </a:r>
          </a:p>
        </p:txBody>
      </p:sp>
    </p:spTree>
    <p:extLst>
      <p:ext uri="{BB962C8B-B14F-4D97-AF65-F5344CB8AC3E}">
        <p14:creationId xmlns:p14="http://schemas.microsoft.com/office/powerpoint/2010/main" val="41399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CBDBC-709A-D442-83EF-10BD279C6F36}"/>
              </a:ext>
            </a:extLst>
          </p:cNvPr>
          <p:cNvSpPr/>
          <p:nvPr/>
        </p:nvSpPr>
        <p:spPr>
          <a:xfrm>
            <a:off x="179463" y="2952670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18F9A8-AFC1-2F4B-BA54-092CD0B9250D}"/>
              </a:ext>
            </a:extLst>
          </p:cNvPr>
          <p:cNvSpPr/>
          <p:nvPr/>
        </p:nvSpPr>
        <p:spPr>
          <a:xfrm>
            <a:off x="3365070" y="2948838"/>
            <a:ext cx="8173563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 TUỔI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90AD9E-C9A5-1047-9013-B381750F808E}"/>
              </a:ext>
            </a:extLst>
          </p:cNvPr>
          <p:cNvSpPr/>
          <p:nvPr/>
        </p:nvSpPr>
        <p:spPr>
          <a:xfrm>
            <a:off x="179463" y="3917470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2697B6-8C3C-D147-B4A9-F335B7CFC9BB}"/>
              </a:ext>
            </a:extLst>
          </p:cNvPr>
          <p:cNvSpPr/>
          <p:nvPr/>
        </p:nvSpPr>
        <p:spPr>
          <a:xfrm>
            <a:off x="3365070" y="3917470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</a:t>
            </a:r>
            <a:r>
              <a:rPr lang="ja-JP" altLang="en-US" sz="4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4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2FC8D8-85B7-AB41-81D6-56D864F5A3B9}"/>
              </a:ext>
            </a:extLst>
          </p:cNvPr>
          <p:cNvSpPr/>
          <p:nvPr/>
        </p:nvSpPr>
        <p:spPr>
          <a:xfrm>
            <a:off x="8036138" y="3917470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TUỔI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B006D3-B490-DB4F-8584-776BC0194803}"/>
              </a:ext>
            </a:extLst>
          </p:cNvPr>
          <p:cNvSpPr/>
          <p:nvPr/>
        </p:nvSpPr>
        <p:spPr>
          <a:xfrm>
            <a:off x="156759" y="4856997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025613-0092-3243-A3E9-91945A5D3D2C}"/>
              </a:ext>
            </a:extLst>
          </p:cNvPr>
          <p:cNvSpPr/>
          <p:nvPr/>
        </p:nvSpPr>
        <p:spPr>
          <a:xfrm>
            <a:off x="3342366" y="4856997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4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4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58A3C9-A9AC-7E4C-97B7-8A51B9EF063B}"/>
              </a:ext>
            </a:extLst>
          </p:cNvPr>
          <p:cNvSpPr/>
          <p:nvPr/>
        </p:nvSpPr>
        <p:spPr>
          <a:xfrm>
            <a:off x="8040392" y="485699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TUỔI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3EF573-F124-B14C-B53C-E4566D64FC0B}"/>
              </a:ext>
            </a:extLst>
          </p:cNvPr>
          <p:cNvSpPr/>
          <p:nvPr/>
        </p:nvSpPr>
        <p:spPr>
          <a:xfrm>
            <a:off x="2571915" y="1312800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8D169A-E2D8-C245-96BA-4C8866D503CC}"/>
              </a:ext>
            </a:extLst>
          </p:cNvPr>
          <p:cNvSpPr/>
          <p:nvPr/>
        </p:nvSpPr>
        <p:spPr>
          <a:xfrm>
            <a:off x="5757523" y="1315380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TÀI</a:t>
            </a:r>
          </a:p>
        </p:txBody>
      </p:sp>
      <p:sp>
        <p:nvSpPr>
          <p:cNvPr id="2" name="Rectangle 1"/>
          <p:cNvSpPr/>
          <p:nvPr/>
        </p:nvSpPr>
        <p:spPr>
          <a:xfrm>
            <a:off x="486137" y="544038"/>
            <a:ext cx="1863524" cy="1654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才</a:t>
            </a:r>
            <a:endParaRPr lang="en-US" sz="9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B006D3-B490-DB4F-8584-776BC0194803}"/>
              </a:ext>
            </a:extLst>
          </p:cNvPr>
          <p:cNvSpPr/>
          <p:nvPr/>
        </p:nvSpPr>
        <p:spPr>
          <a:xfrm>
            <a:off x="179463" y="5796524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二十才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025613-0092-3243-A3E9-91945A5D3D2C}"/>
              </a:ext>
            </a:extLst>
          </p:cNvPr>
          <p:cNvSpPr/>
          <p:nvPr/>
        </p:nvSpPr>
        <p:spPr>
          <a:xfrm>
            <a:off x="3365070" y="5796524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はたち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58A3C9-A9AC-7E4C-97B7-8A51B9EF063B}"/>
              </a:ext>
            </a:extLst>
          </p:cNvPr>
          <p:cNvSpPr/>
          <p:nvPr/>
        </p:nvSpPr>
        <p:spPr>
          <a:xfrm>
            <a:off x="8063096" y="579652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TUỔI</a:t>
            </a:r>
          </a:p>
        </p:txBody>
      </p:sp>
    </p:spTree>
    <p:extLst>
      <p:ext uri="{BB962C8B-B14F-4D97-AF65-F5344CB8AC3E}">
        <p14:creationId xmlns:p14="http://schemas.microsoft.com/office/powerpoint/2010/main" val="32337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3674" y="4598210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いち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8691" y="1645305"/>
            <a:ext cx="487363" cy="487363"/>
          </a:xfrm>
          <a:prstGeom prst="rect">
            <a:avLst/>
          </a:prstGeom>
        </p:spPr>
      </p:pic>
      <p:pic>
        <p:nvPicPr>
          <p:cNvPr id="13" name="s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8691" y="4044520"/>
            <a:ext cx="609600" cy="609600"/>
          </a:xfrm>
          <a:prstGeom prst="rect">
            <a:avLst/>
          </a:prstGeom>
        </p:spPr>
      </p:pic>
      <p:pic>
        <p:nvPicPr>
          <p:cNvPr id="14" name="so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8691" y="62211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2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よん｜し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s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98080" y="1594508"/>
            <a:ext cx="609600" cy="609600"/>
          </a:xfrm>
          <a:prstGeom prst="rect">
            <a:avLst/>
          </a:prstGeom>
        </p:spPr>
      </p:pic>
      <p:pic>
        <p:nvPicPr>
          <p:cNvPr id="13" name="s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98080" y="4067928"/>
            <a:ext cx="609600" cy="609600"/>
          </a:xfrm>
          <a:prstGeom prst="rect">
            <a:avLst/>
          </a:prstGeom>
        </p:spPr>
      </p:pic>
      <p:pic>
        <p:nvPicPr>
          <p:cNvPr id="14" name="歳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98080" y="6366055"/>
            <a:ext cx="354838" cy="3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じゅうに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ごじゅう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s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07573" y="1594508"/>
            <a:ext cx="609600" cy="609600"/>
          </a:xfrm>
          <a:prstGeom prst="rect">
            <a:avLst/>
          </a:prstGeom>
        </p:spPr>
      </p:pic>
      <p:pic>
        <p:nvPicPr>
          <p:cNvPr id="14" name="so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07573" y="4063885"/>
            <a:ext cx="609600" cy="609600"/>
          </a:xfrm>
          <a:prstGeom prst="rect">
            <a:avLst/>
          </a:prstGeom>
        </p:spPr>
      </p:pic>
      <p:pic>
        <p:nvPicPr>
          <p:cNvPr id="15" name="so 5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5443" y="6269498"/>
            <a:ext cx="493859" cy="4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414839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にじゅうご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二十五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414839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よんじゅうよん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414839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じゅうご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四十四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s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7680" y="61814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いっさい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さんさい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tuoi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7441" y="1602171"/>
            <a:ext cx="609600" cy="609600"/>
          </a:xfrm>
          <a:prstGeom prst="rect">
            <a:avLst/>
          </a:prstGeom>
        </p:spPr>
      </p:pic>
      <p:pic>
        <p:nvPicPr>
          <p:cNvPr id="13" name="tuoi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7441" y="4090240"/>
            <a:ext cx="609600" cy="609600"/>
          </a:xfrm>
          <a:prstGeom prst="rect">
            <a:avLst/>
          </a:prstGeom>
        </p:spPr>
      </p:pic>
      <p:pic>
        <p:nvPicPr>
          <p:cNvPr id="14" name="tuoi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0135" y="6269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じゅっさい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8429" y="4699838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tuoi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2719" y="1532371"/>
            <a:ext cx="609600" cy="609600"/>
          </a:xfrm>
          <a:prstGeom prst="rect">
            <a:avLst/>
          </a:prstGeom>
        </p:spPr>
      </p:pic>
      <p:pic>
        <p:nvPicPr>
          <p:cNvPr id="13" name="tuoi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80663" y="4083836"/>
            <a:ext cx="609600" cy="609600"/>
          </a:xfrm>
          <a:prstGeom prst="rect">
            <a:avLst/>
          </a:prstGeom>
        </p:spPr>
      </p:pic>
      <p:pic>
        <p:nvPicPr>
          <p:cNvPr id="14" name="tuoi 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80663" y="6282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037" y="0"/>
            <a:ext cx="9125528" cy="646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LÀM CÁC PHÉP TÍNH SAU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1564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一　　二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" name="Plus 5"/>
          <p:cNvSpPr/>
          <p:nvPr/>
        </p:nvSpPr>
        <p:spPr>
          <a:xfrm>
            <a:off x="1443310" y="1410855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6567056" y="1508988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30836" y="1349662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>
                <a:solidFill>
                  <a:srgbClr val="FF0000"/>
                </a:solidFill>
              </a:rPr>
              <a:t>？？？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73" y="3283527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五　　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1487183" y="3382818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610929" y="3480951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74709" y="3321625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>
                <a:solidFill>
                  <a:srgbClr val="FF0000"/>
                </a:solidFill>
              </a:rPr>
              <a:t>？？？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46" y="5398752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三　　一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1531056" y="5498043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6654802" y="5596176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18582" y="5436850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11267146" y="1495131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333018" y="3498567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11354892" y="5593790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３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519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037" y="0"/>
            <a:ext cx="9125528" cy="646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LÀM CÁC PHÉP TÍNH SAU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1564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十　　二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" name="Plus 5"/>
          <p:cNvSpPr/>
          <p:nvPr/>
        </p:nvSpPr>
        <p:spPr>
          <a:xfrm>
            <a:off x="1443310" y="1410855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6567056" y="1508988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30836" y="1349662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>
                <a:solidFill>
                  <a:srgbClr val="FF0000"/>
                </a:solidFill>
              </a:rPr>
              <a:t>？？？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73" y="3283527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四　　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1487183" y="3382818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610929" y="3480951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74709" y="3321625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>
                <a:solidFill>
                  <a:srgbClr val="FF0000"/>
                </a:solidFill>
              </a:rPr>
              <a:t>？？？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46" y="5398752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五才　　二才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2168238" y="5526575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6654802" y="5596176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11267146" y="1495131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333018" y="3498567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11354892" y="5593790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３</a:t>
            </a:r>
            <a:endParaRPr lang="en-US" sz="32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730836" y="5436944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>
                <a:solidFill>
                  <a:srgbClr val="FF0000"/>
                </a:solidFill>
              </a:rPr>
              <a:t>？？？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一　　五　　四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" name="Plus 5"/>
          <p:cNvSpPr/>
          <p:nvPr/>
        </p:nvSpPr>
        <p:spPr>
          <a:xfrm>
            <a:off x="1443310" y="99291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3906018" y="10859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6567056" y="197424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30836" y="38098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73" y="1971963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四　　三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1487183" y="2071254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610929" y="2169387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74709" y="2010061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11267146" y="183567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333018" y="2187003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0" y="3584501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五　　十　　十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7" name="Plus 26"/>
          <p:cNvSpPr/>
          <p:nvPr/>
        </p:nvSpPr>
        <p:spPr>
          <a:xfrm>
            <a:off x="1443310" y="3683792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3906018" y="3693100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qual 28"/>
          <p:cNvSpPr/>
          <p:nvPr/>
        </p:nvSpPr>
        <p:spPr>
          <a:xfrm>
            <a:off x="6567056" y="3781925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730836" y="3622599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5555506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三　　四　　五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2" name="Plus 31"/>
          <p:cNvSpPr/>
          <p:nvPr/>
        </p:nvSpPr>
        <p:spPr>
          <a:xfrm>
            <a:off x="1443310" y="5654797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3906018" y="5664105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qual 33"/>
          <p:cNvSpPr/>
          <p:nvPr/>
        </p:nvSpPr>
        <p:spPr>
          <a:xfrm>
            <a:off x="6567056" y="5752930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730836" y="5593604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rot="10800000" flipV="1">
            <a:off x="11267146" y="3768068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３</a:t>
            </a:r>
            <a:endParaRPr lang="en-US" sz="3200" b="1" dirty="0"/>
          </a:p>
        </p:txBody>
      </p:sp>
      <p:sp>
        <p:nvSpPr>
          <p:cNvPr id="37" name="Rectangle 36"/>
          <p:cNvSpPr/>
          <p:nvPr/>
        </p:nvSpPr>
        <p:spPr>
          <a:xfrm rot="10800000" flipV="1">
            <a:off x="11267146" y="5750544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7717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57" y="1306152"/>
            <a:ext cx="4339727" cy="43397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97235" y="2085098"/>
            <a:ext cx="336597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900" dirty="0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川</a:t>
            </a:r>
            <a:endParaRPr lang="en-US" sz="23900" dirty="0">
              <a:ln w="0"/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74180" y="5977462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 HÁN VIỆT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175045" y="1523339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175045" y="3075739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ĐỌC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271672" y="4526600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VIẾT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1 : HỌC KANJI LÀ HỌC GÌ?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75045" y="2132823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SÔNG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5044" y="3678920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かわ、せん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9965" y="5148687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570496" y="5958349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XUYÊN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46" y="5174810"/>
            <a:ext cx="2171500" cy="7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6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9" grpId="0" animBg="1"/>
      <p:bldP spid="10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3873" y="1158635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十　　三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1399437" y="1257926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523183" y="1356059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86963" y="1196733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273860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三　　四　　五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1443310" y="3373151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3906018" y="338245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6567056" y="3471284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30836" y="3311958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245272" y="1373675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１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11267146" y="3468898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61332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037" y="0"/>
            <a:ext cx="9125528" cy="646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LÀM CÁC PHÉP TÍNH SAU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1564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五十　　十五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" name="Plus 5"/>
          <p:cNvSpPr/>
          <p:nvPr/>
        </p:nvSpPr>
        <p:spPr>
          <a:xfrm>
            <a:off x="2361111" y="1420162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6610929" y="1498933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74709" y="1321506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73" y="3283527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三十　　二十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2260855" y="342678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610929" y="3480951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74708" y="3321625"/>
            <a:ext cx="3558309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46" y="5398752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四十　　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2322717" y="547803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6654802" y="5596176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18582" y="5436850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11267146" y="1495131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333018" y="3498567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11354892" y="5593790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３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4011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037" y="0"/>
            <a:ext cx="9125528" cy="646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LÀM CÁC PHÉP TÍNH SAU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1564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五十　　十五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" name="Plus 5"/>
          <p:cNvSpPr/>
          <p:nvPr/>
        </p:nvSpPr>
        <p:spPr>
          <a:xfrm>
            <a:off x="2361111" y="1420162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6610929" y="1498933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74709" y="1321506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73" y="3283527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三十　　二十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Plus 10"/>
          <p:cNvSpPr/>
          <p:nvPr/>
        </p:nvSpPr>
        <p:spPr>
          <a:xfrm>
            <a:off x="2260855" y="342678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6610929" y="3480951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74708" y="3321625"/>
            <a:ext cx="3558309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46" y="5398752"/>
            <a:ext cx="9531927" cy="10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6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四十　　十　　　</a:t>
            </a:r>
            <a:endParaRPr lang="en-US" sz="6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2322717" y="5478039"/>
            <a:ext cx="681055" cy="697197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6654802" y="5596176"/>
            <a:ext cx="563418" cy="5195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18582" y="5436850"/>
            <a:ext cx="3514436" cy="838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FF0000"/>
                </a:solidFill>
              </a:rPr>
              <a:t>？？？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11267146" y="1495131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11333018" y="3498567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２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11354892" y="5593790"/>
            <a:ext cx="489527" cy="4656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３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9504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84" y="2174033"/>
            <a:ext cx="5399604" cy="3037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0774" y="2002294"/>
            <a:ext cx="336597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900" dirty="0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</a:t>
            </a:r>
            <a:endParaRPr lang="en-US" sz="23900" dirty="0">
              <a:ln w="0"/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73165" y="5827320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 HÁN VIỆT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74030" y="1373197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74030" y="2925597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ĐỌC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170657" y="4376458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VIẾT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030" y="2002294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29" y="3548391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みず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8950" y="5018158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69481" y="5827820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THỦY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1 : HỌC KANJI LÀ HỌC GÌ?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5" y="5018158"/>
            <a:ext cx="3329546" cy="8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9" y="2162001"/>
            <a:ext cx="3946849" cy="2236397"/>
          </a:xfrm>
        </p:spPr>
      </p:pic>
      <p:sp>
        <p:nvSpPr>
          <p:cNvPr id="5" name="TextBox 4"/>
          <p:cNvSpPr txBox="1"/>
          <p:nvPr/>
        </p:nvSpPr>
        <p:spPr>
          <a:xfrm>
            <a:off x="8478748" y="2182407"/>
            <a:ext cx="29139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800" dirty="0">
                <a:ln w="0"/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火</a:t>
            </a:r>
            <a:endParaRPr lang="en-US" sz="13800" dirty="0">
              <a:ln w="0"/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73165" y="5987027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 HÁN VIỆT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74030" y="1532904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74030" y="3085304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ĐỌC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170657" y="4536165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VIẾT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030" y="2162001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Lửa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029" y="3708098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</a:t>
            </a:r>
            <a:endParaRPr 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8950" y="5177865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69481" y="5987527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Hỏa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1 : HỌC KANJI LÀ HỌC GÌ?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50" y="5165262"/>
            <a:ext cx="3300531" cy="7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11" y="1418944"/>
            <a:ext cx="4004726" cy="4004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0567" y="1986232"/>
            <a:ext cx="336597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900" dirty="0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土</a:t>
            </a:r>
            <a:endParaRPr lang="en-US" sz="23900" dirty="0">
              <a:ln w="0"/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73164" y="6076410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 HÁN VIỆT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74029" y="1622287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74029" y="3174687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ĐỌC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170656" y="4625548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VIẾT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030" y="2285635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ĐẤT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029" y="3845967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8950" y="5301499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31545" y="6037621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THỔ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1 : HỌC KANJI LÀ HỌC GÌ?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6" y="5278187"/>
            <a:ext cx="2590293" cy="7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5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21" y="1778144"/>
            <a:ext cx="3291246" cy="3579230"/>
          </a:xfrm>
        </p:spPr>
      </p:pic>
      <p:sp>
        <p:nvSpPr>
          <p:cNvPr id="5" name="Rectangle 4"/>
          <p:cNvSpPr/>
          <p:nvPr/>
        </p:nvSpPr>
        <p:spPr>
          <a:xfrm>
            <a:off x="6036533" y="2331410"/>
            <a:ext cx="197844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9900" dirty="0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</a:t>
            </a:r>
            <a:endParaRPr lang="en-US" sz="19900" dirty="0">
              <a:ln w="0"/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48423" y="5745642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 HÁN VIỆT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149288" y="1291519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149288" y="2843919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ĐỌC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245915" y="4294780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VIẾT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9289" y="1920616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1248" y="3523805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</a:rPr>
              <a:t>き、もく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4209" y="4936480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544740" y="5746142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1 : HỌC KANJI LÀ HỌC GÌ?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9" y="4947231"/>
            <a:ext cx="3174610" cy="7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0" y="365123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 </a:t>
            </a:r>
            <a:r>
              <a:rPr lang="en-US" sz="6000" b="1" dirty="0" err="1"/>
              <a:t>Nét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224" y="1810268"/>
            <a:ext cx="10762831" cy="4351338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đơn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vị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nhỏ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cấu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thành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nên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chữ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Kanji. </a:t>
            </a:r>
          </a:p>
          <a:p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mang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nét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62" y="576847"/>
            <a:ext cx="890138" cy="902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6" y="1883800"/>
            <a:ext cx="540831" cy="59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1" y="2548473"/>
            <a:ext cx="547020" cy="588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1" y="3256833"/>
            <a:ext cx="551681" cy="5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5" y="65844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113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5" y="81683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2 : TRẬT TỰ NÉT KHI VIẾT KANJI 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4846" y="1674703"/>
            <a:ext cx="7010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TỪ TRÁI SANG PHẢI, TỪ TRÊN XUỐNG DƯỚI</a:t>
            </a:r>
            <a:endParaRPr lang="vi-VN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36899" y="1628014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14846" y="3014049"/>
            <a:ext cx="7010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NÉT NGANG TRƯỚC, NÉT DỌC SAU</a:t>
            </a:r>
            <a:endParaRPr lang="vi-VN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536899" y="2967360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4846" y="4201393"/>
            <a:ext cx="89126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CÁC NÉT XUYÊN NGANG VÀ NÉT SỔ THẲNG ĐƯỢC VIẾT SAU CÙNG</a:t>
            </a:r>
            <a:endParaRPr lang="vi-VN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536899" y="4179359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87766" y="5468419"/>
            <a:ext cx="89126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/>
              <a:t>NÉT XIÊN TRÁI (NÉT PHẨY) ĐƯỢC VIẾT TRƯỚC CÁC NÉT XIÊN PHẢI (NÉT MÁC)</a:t>
            </a:r>
            <a:endParaRPr lang="vi-VN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509819" y="5421730"/>
            <a:ext cx="2478795" cy="50677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 4</a:t>
            </a:r>
          </a:p>
        </p:txBody>
      </p:sp>
    </p:spTree>
    <p:extLst>
      <p:ext uri="{BB962C8B-B14F-4D97-AF65-F5344CB8AC3E}">
        <p14:creationId xmlns:p14="http://schemas.microsoft.com/office/powerpoint/2010/main" val="275078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862</Words>
  <Application>Microsoft Office PowerPoint</Application>
  <PresentationFormat>Widescreen</PresentationFormat>
  <Paragraphs>285</Paragraphs>
  <Slides>32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Kozuka Mincho Pr6N EL</vt:lpstr>
      <vt:lpstr>SimSun</vt:lpstr>
      <vt:lpstr>游ゴシック</vt:lpstr>
      <vt:lpstr>游ゴシック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Nét</vt:lpstr>
      <vt:lpstr>PowerPoint Presentation</vt:lpstr>
      <vt:lpstr>PowerPoint Presentation</vt:lpstr>
      <vt:lpstr> Bộ thủ</vt:lpstr>
      <vt:lpstr>Bộ Nguyệt </vt:lpstr>
      <vt:lpstr>Bộ Thủy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 Inspiron</cp:lastModifiedBy>
  <cp:revision>23</cp:revision>
  <dcterms:created xsi:type="dcterms:W3CDTF">2022-10-10T04:31:03Z</dcterms:created>
  <dcterms:modified xsi:type="dcterms:W3CDTF">2022-10-10T05:28:15Z</dcterms:modified>
</cp:coreProperties>
</file>